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62" r:id="rId7"/>
    <p:sldId id="270" r:id="rId8"/>
    <p:sldId id="261" r:id="rId9"/>
    <p:sldId id="263" r:id="rId10"/>
    <p:sldId id="265" r:id="rId11"/>
    <p:sldId id="266" r:id="rId12"/>
    <p:sldId id="269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60" autoAdjust="0"/>
  </p:normalViewPr>
  <p:slideViewPr>
    <p:cSldViewPr>
      <p:cViewPr>
        <p:scale>
          <a:sx n="75" d="100"/>
          <a:sy n="75" d="100"/>
        </p:scale>
        <p:origin x="-120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AE75-D506-ED4A-89F1-959C0B46B99B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C8479-9EE6-5A4D-BCD8-76F7B7793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solaresearch.org/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Nathan Eagles: “Although humans have the potential for relatively random patterns of behavior, there are easily identifiable routines in every person’s life”</a:t>
            </a:r>
          </a:p>
          <a:p>
            <a:endParaRPr lang="en-US" dirty="0" smtClean="0"/>
          </a:p>
          <a:p>
            <a:r>
              <a:rPr lang="en-US" dirty="0" smtClean="0"/>
              <a:t>Pairwise Co-location – identify Two students sharing time</a:t>
            </a:r>
            <a:r>
              <a:rPr lang="en-US" baseline="0" dirty="0" smtClean="0"/>
              <a:t> and space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Pairwise count: Number of interactions between each pair.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27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Semester</a:t>
            </a:r>
            <a:r>
              <a:rPr lang="en-US" dirty="0" smtClean="0"/>
              <a:t>: 1 of 1</a:t>
            </a:r>
            <a:endParaRPr lang="en-US" dirty="0" smtClean="0"/>
          </a:p>
          <a:p>
            <a:r>
              <a:rPr lang="en-US" dirty="0" smtClean="0"/>
              <a:t>Degree of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9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PageRank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uses to determine a page’s relevance or importance based on the number of “Links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&amp; Rank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those nodes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Total scores – features identify different friendship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Example: Terry- Cole-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Lampard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same pitch, same team but different patterns of play in different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 focus on the interaction rather than the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79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R2 -&gt; .09 to .19 score for  Social and Academic features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Semester – First </a:t>
            </a:r>
            <a:r>
              <a:rPr lang="en-US" baseline="0" dirty="0" smtClean="0"/>
              <a:t>Year,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weeks before the number of student groups </a:t>
            </a:r>
            <a:r>
              <a:rPr lang="en-US" baseline="0" dirty="0" err="1" smtClean="0"/>
              <a:t>stabilised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Social selection – seeking out similar students?   </a:t>
            </a:r>
            <a:r>
              <a:rPr lang="en-US" dirty="0" err="1" smtClean="0">
                <a:effectLst/>
              </a:rPr>
              <a:t>Homophily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06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Main conclusion First Semester</a:t>
            </a:r>
            <a:r>
              <a:rPr lang="en-US" b="0" i="0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 First Year students MAY still be in a state of group development (Dynamic Network.)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Indications that  an academic groups has greater effect than</a:t>
            </a:r>
            <a:r>
              <a:rPr lang="en-US" b="0" i="0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 Social numbers.</a:t>
            </a:r>
            <a:endParaRPr lang="en-US" b="0" i="0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“</a:t>
            </a:r>
            <a:r>
              <a:rPr lang="en-US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Research For Knowledge”  </a:t>
            </a:r>
            <a:r>
              <a:rPr lang="en-US" b="1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Vs</a:t>
            </a:r>
            <a:r>
              <a:rPr lang="en-US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 “Research with</a:t>
            </a:r>
            <a:r>
              <a:rPr lang="en-US" b="1" i="1" u="sng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 economic returns”…</a:t>
            </a:r>
            <a:endParaRPr lang="en-US" b="1" i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Environmental planning  _ Group size composition – Location of meetings</a:t>
            </a:r>
          </a:p>
          <a:p>
            <a:endParaRPr lang="en-US" dirty="0" smtClean="0"/>
          </a:p>
          <a:p>
            <a:r>
              <a:rPr lang="en-US" dirty="0" smtClean="0"/>
              <a:t>Course work design – group</a:t>
            </a:r>
            <a:r>
              <a:rPr lang="en-US" baseline="0" dirty="0" smtClean="0"/>
              <a:t>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0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Bases of research</a:t>
            </a:r>
          </a:p>
          <a:p>
            <a:r>
              <a:rPr lang="en-US" dirty="0" smtClean="0"/>
              <a:t>Research </a:t>
            </a:r>
            <a:r>
              <a:rPr lang="en-US" dirty="0" smtClean="0"/>
              <a:t>Domains: </a:t>
            </a:r>
          </a:p>
          <a:p>
            <a:r>
              <a:rPr lang="en-US" dirty="0" smtClean="0"/>
              <a:t>	Learning analytics as</a:t>
            </a:r>
            <a:r>
              <a:rPr lang="en-US" baseline="0" dirty="0" smtClean="0"/>
              <a:t> an approach to data collection</a:t>
            </a:r>
          </a:p>
          <a:p>
            <a:r>
              <a:rPr lang="en-US" baseline="0" dirty="0" smtClean="0"/>
              <a:t>	Understanding Group – formation and influences – dynamics</a:t>
            </a:r>
            <a:endParaRPr lang="en-US" dirty="0" smtClean="0"/>
          </a:p>
          <a:p>
            <a:r>
              <a:rPr lang="en-US" dirty="0" smtClean="0"/>
              <a:t>	SNA </a:t>
            </a:r>
            <a:r>
              <a:rPr lang="en-US" dirty="0" smtClean="0"/>
              <a:t>– tools for</a:t>
            </a:r>
            <a:r>
              <a:rPr lang="en-US" baseline="0" dirty="0" smtClean="0"/>
              <a:t> </a:t>
            </a:r>
            <a:r>
              <a:rPr lang="en-US" baseline="0" dirty="0" smtClean="0"/>
              <a:t>analysis of collected data</a:t>
            </a:r>
          </a:p>
          <a:p>
            <a:r>
              <a:rPr lang="en-US" baseline="0" dirty="0" smtClean="0"/>
              <a:t>Methodologies to dealing with the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Question</a:t>
            </a:r>
            <a:r>
              <a:rPr lang="en-US" baseline="0" dirty="0" smtClean="0"/>
              <a:t> Can we identify the make-up of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Duval (RIP) served on the executive committee of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Society for Learning Analytics Research (SoLAR)</a:t>
            </a:r>
            <a:endParaRPr lang="en-US" dirty="0" smtClean="0"/>
          </a:p>
          <a:p>
            <a:r>
              <a:rPr lang="en-US" baseline="0" dirty="0" smtClean="0"/>
              <a:t>DATA sources </a:t>
            </a:r>
            <a:r>
              <a:rPr lang="en-US" baseline="0" dirty="0" smtClean="0"/>
              <a:t>– in </a:t>
            </a:r>
            <a:r>
              <a:rPr lang="en-US" dirty="0" smtClean="0"/>
              <a:t>University</a:t>
            </a:r>
            <a:r>
              <a:rPr lang="en-US" baseline="0" dirty="0" smtClean="0"/>
              <a:t> </a:t>
            </a:r>
            <a:r>
              <a:rPr lang="en-US" baseline="0" dirty="0" smtClean="0"/>
              <a:t>environment. Virtual Learning </a:t>
            </a:r>
            <a:r>
              <a:rPr lang="en-US" baseline="0" dirty="0" smtClean="0"/>
              <a:t>Environment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Mooc</a:t>
            </a:r>
            <a:r>
              <a:rPr lang="en-US" baseline="0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Massive Open Online Courses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(free online courses)</a:t>
            </a:r>
            <a:endParaRPr lang="en-US" baseline="0" dirty="0" smtClean="0"/>
          </a:p>
          <a:p>
            <a:r>
              <a:rPr lang="en-US" baseline="0" dirty="0" smtClean="0"/>
              <a:t>	ICT – PC</a:t>
            </a:r>
          </a:p>
          <a:p>
            <a:r>
              <a:rPr lang="en-US" baseline="0" dirty="0" smtClean="0"/>
              <a:t>	Library access/ book rental/ book research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Eduroam</a:t>
            </a:r>
            <a:r>
              <a:rPr lang="en-US" baseline="0" dirty="0" smtClean="0"/>
              <a:t> - requests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be identifying Groups and looking at their</a:t>
            </a:r>
            <a:r>
              <a:rPr lang="en-US" baseline="0" dirty="0" smtClean="0"/>
              <a:t> composition and their influence on their members.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are initially formed into  Exogenous groups by the university administrators.</a:t>
            </a:r>
          </a:p>
          <a:p>
            <a:r>
              <a:rPr lang="en-US" baseline="0" dirty="0" smtClean="0"/>
              <a:t>Classes normally have group assignments and in the early days lecturers put student in groups – RANDOMLY</a:t>
            </a:r>
          </a:p>
          <a:p>
            <a:r>
              <a:rPr lang="en-US" baseline="0" dirty="0" smtClean="0"/>
              <a:t>Endogenously formed groups are those that occur between students because.</a:t>
            </a:r>
          </a:p>
          <a:p>
            <a:r>
              <a:rPr lang="en-US" baseline="0" dirty="0" smtClean="0"/>
              <a:t>Country, county, background??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Groups – Academic and Social (friends/clubs-</a:t>
            </a:r>
            <a:r>
              <a:rPr lang="en-US" baseline="0" dirty="0" err="1" smtClean="0"/>
              <a:t>socities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1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Interaction between members of a group</a:t>
            </a:r>
          </a:p>
          <a:p>
            <a:r>
              <a:rPr lang="en-US" dirty="0" smtClean="0"/>
              <a:t>Any team</a:t>
            </a:r>
            <a:r>
              <a:rPr lang="en-US" baseline="0" dirty="0" smtClean="0"/>
              <a:t> sport  - </a:t>
            </a:r>
            <a:r>
              <a:rPr lang="en-US" baseline="0" dirty="0" smtClean="0"/>
              <a:t>population or domain</a:t>
            </a:r>
            <a:endParaRPr lang="en-US" baseline="0" dirty="0" smtClean="0"/>
          </a:p>
          <a:p>
            <a:r>
              <a:rPr lang="en-US" baseline="0" dirty="0" smtClean="0"/>
              <a:t>TRIAD  - Terry, </a:t>
            </a:r>
            <a:r>
              <a:rPr lang="en-US" baseline="0" dirty="0" err="1" smtClean="0"/>
              <a:t>Lampard</a:t>
            </a:r>
            <a:r>
              <a:rPr lang="en-US" baseline="0" dirty="0" smtClean="0"/>
              <a:t> and Cole – different interaction </a:t>
            </a:r>
            <a:r>
              <a:rPr lang="en-US" baseline="0" dirty="0" smtClean="0"/>
              <a:t>than </a:t>
            </a:r>
            <a:r>
              <a:rPr lang="en-US" baseline="0" dirty="0" smtClean="0"/>
              <a:t>Gerard-Rooney- Beckham</a:t>
            </a:r>
          </a:p>
          <a:p>
            <a:r>
              <a:rPr lang="en-US" baseline="0" dirty="0" smtClean="0"/>
              <a:t>Illustrate interactions and strength of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1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Eduroam</a:t>
            </a:r>
            <a:r>
              <a:rPr lang="en-US" dirty="0" smtClean="0"/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in 76 territories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Event – request for access.</a:t>
            </a:r>
          </a:p>
          <a:p>
            <a:r>
              <a:rPr lang="en-US" dirty="0" smtClean="0"/>
              <a:t>Large drop off rate:</a:t>
            </a:r>
          </a:p>
          <a:p>
            <a:r>
              <a:rPr lang="en-US" dirty="0" smtClean="0"/>
              <a:t>First years</a:t>
            </a:r>
          </a:p>
          <a:p>
            <a:endParaRPr lang="en-US" dirty="0" smtClean="0"/>
          </a:p>
          <a:p>
            <a:r>
              <a:rPr lang="en-US" dirty="0" smtClean="0"/>
              <a:t>Module changes.</a:t>
            </a:r>
          </a:p>
          <a:p>
            <a:r>
              <a:rPr lang="en-US" dirty="0" smtClean="0"/>
              <a:t>Exams</a:t>
            </a:r>
            <a:r>
              <a:rPr lang="en-US" baseline="0" dirty="0" smtClean="0"/>
              <a:t> not sat for illness OR other reason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Nathan Eagles: “Although humans have the potential for relatively random patterns of behavior, there are easily identifiable routines in every person’s life”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OPT_INS</a:t>
            </a:r>
            <a:r>
              <a:rPr lang="en-US" baseline="0" dirty="0" smtClean="0"/>
              <a:t> </a:t>
            </a:r>
            <a:r>
              <a:rPr lang="en-US" dirty="0" smtClean="0"/>
              <a:t>people connected</a:t>
            </a:r>
            <a:r>
              <a:rPr lang="en-US" baseline="0" dirty="0" smtClean="0"/>
              <a:t> to a NAS   - Network Access  Server.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Popular meeting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C8479-9EE6-5A4D-BCD8-76F7B77938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2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2519392"/>
            <a:ext cx="8117656" cy="482813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331613"/>
            <a:ext cx="8117656" cy="10287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0D7E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508500"/>
            <a:ext cx="8064500" cy="36036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Authors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5599" y="2032000"/>
            <a:ext cx="8500533" cy="4094164"/>
          </a:xfrm>
        </p:spPr>
        <p:txBody>
          <a:bodyPr numCol="1" spcCol="3600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Ubuntu Light"/>
                <a:cs typeface="Ubuntu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E731-4C88-402A-AEAA-70FFEE337F32}" type="datetimeFigureOut">
              <a:rPr lang="en-GB" smtClean="0"/>
              <a:pPr/>
              <a:t>25/04/16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09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360000"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E731-4C88-402A-AEAA-70FFEE337F32}" type="datetimeFigureOut">
              <a:rPr lang="en-GB" smtClean="0"/>
              <a:pPr/>
              <a:t>25/04/16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53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244"/>
            <a:ext cx="8229600" cy="639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27363" y="-99145"/>
            <a:ext cx="1905000" cy="1295400"/>
          </a:xfrm>
        </p:spPr>
        <p:txBody>
          <a:bodyPr>
            <a:noAutofit/>
          </a:bodyPr>
          <a:lstStyle>
            <a:lvl1pPr marL="0" indent="0" algn="r">
              <a:buNone/>
              <a:defRPr sz="7200">
                <a:solidFill>
                  <a:srgbClr val="B0D7E3"/>
                </a:solidFill>
              </a:defRPr>
            </a:lvl1pPr>
          </a:lstStyle>
          <a:p>
            <a:pPr lvl="0"/>
            <a:r>
              <a:rPr lang="ga-IE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158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599" y="1290638"/>
            <a:ext cx="8500533" cy="6397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599" y="2082800"/>
            <a:ext cx="8500533" cy="408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254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6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911E731-4C88-402A-AEAA-70FFEE337F32}" type="datetimeFigureOut">
              <a:rPr lang="en-GB" smtClean="0"/>
              <a:pPr/>
              <a:t>25/04/16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7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006B94"/>
          </a:solidFill>
          <a:latin typeface="Ubuntu"/>
          <a:ea typeface="+mj-ea"/>
          <a:cs typeface="Ubuntu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/>
          </a:solidFill>
          <a:latin typeface="Ubuntu"/>
          <a:ea typeface="+mn-ea"/>
          <a:cs typeface="Ubuntu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sz="2800" dirty="0" smtClean="0"/>
              <a:t>Using Data Analytics to Predict Peer-Group Effects on Student Exam Results</a:t>
            </a:r>
            <a:endParaRPr lang="en-IE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IE" dirty="0" smtClean="0"/>
              <a:t>Philip Scanlon &amp; Alan F Smeaton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Academic &amp; Social Areas</a:t>
            </a:r>
          </a:p>
          <a:p>
            <a:pPr marL="457200" lvl="1" indent="0">
              <a:buNone/>
            </a:pPr>
            <a:r>
              <a:rPr lang="en-US" sz="2200" dirty="0" smtClean="0"/>
              <a:t>Subdivision into 7 categorized locations</a:t>
            </a:r>
          </a:p>
          <a:p>
            <a:pPr marL="1085850" lvl="1" indent="-342900">
              <a:buFont typeface="Arial"/>
              <a:buChar char="•"/>
            </a:pPr>
            <a:r>
              <a:rPr lang="en-US" sz="1600" dirty="0" smtClean="0"/>
              <a:t>Academic and Social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Identify groups: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200" dirty="0" smtClean="0"/>
              <a:t>Pairwise Co</a:t>
            </a:r>
            <a:r>
              <a:rPr lang="en-US" sz="2200" dirty="0"/>
              <a:t>-</a:t>
            </a:r>
            <a:r>
              <a:rPr lang="en-US" sz="2200" dirty="0" smtClean="0"/>
              <a:t>location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r>
              <a:rPr lang="en-US" sz="2000" b="1" dirty="0" smtClean="0"/>
              <a:t>Pairwise Count</a:t>
            </a:r>
          </a:p>
          <a:p>
            <a:pPr marL="457200" lvl="1" indent="0">
              <a:buNone/>
            </a:pPr>
            <a:r>
              <a:rPr lang="en-US" sz="2200" dirty="0" smtClean="0"/>
              <a:t>Count of interactions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01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 descr="Screen Shot 2016-04-18 at 15.34.5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/>
          <a:stretch/>
        </p:blipFill>
        <p:spPr>
          <a:xfrm>
            <a:off x="395536" y="1744132"/>
            <a:ext cx="8424936" cy="4537771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195736" y="4437112"/>
            <a:ext cx="792088" cy="360040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508104" y="4437112"/>
            <a:ext cx="3312368" cy="360040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68760"/>
            <a:ext cx="794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Sample Module BE101 – Introduction to Cell Biology</a:t>
            </a:r>
          </a:p>
        </p:txBody>
      </p:sp>
    </p:spTree>
    <p:extLst>
      <p:ext uri="{BB962C8B-B14F-4D97-AF65-F5344CB8AC3E}">
        <p14:creationId xmlns:p14="http://schemas.microsoft.com/office/powerpoint/2010/main" val="3341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2032000"/>
            <a:ext cx="8500533" cy="2909168"/>
          </a:xfrm>
        </p:spPr>
        <p:txBody>
          <a:bodyPr/>
          <a:lstStyle/>
          <a:p>
            <a:r>
              <a:rPr lang="en-US" sz="2800" dirty="0" smtClean="0"/>
              <a:t>Extract features per student:</a:t>
            </a:r>
          </a:p>
          <a:p>
            <a:pPr marL="1028700" lvl="1">
              <a:buFont typeface="Arial"/>
              <a:buChar char="•"/>
            </a:pPr>
            <a:endParaRPr lang="en-US" dirty="0" smtClean="0"/>
          </a:p>
          <a:p>
            <a:pPr marL="1028700" lvl="1">
              <a:buFont typeface="Arial"/>
              <a:buChar char="•"/>
            </a:pPr>
            <a:r>
              <a:rPr lang="en-US" dirty="0" smtClean="0"/>
              <a:t>Degree of friends.</a:t>
            </a:r>
          </a:p>
          <a:p>
            <a:pPr marL="1028700" lvl="1">
              <a:buFont typeface="Arial"/>
              <a:buChar char="•"/>
            </a:pPr>
            <a:r>
              <a:rPr lang="en-US" dirty="0" smtClean="0"/>
              <a:t>Degree of interactions per area</a:t>
            </a:r>
          </a:p>
          <a:p>
            <a:pPr marL="1028700" lvl="1">
              <a:buFont typeface="Arial"/>
              <a:buChar char="•"/>
            </a:pPr>
            <a:r>
              <a:rPr lang="en-US" dirty="0" smtClean="0"/>
              <a:t>Total degree of interactions per category </a:t>
            </a:r>
          </a:p>
          <a:p>
            <a:pPr marL="1028700" lvl="1">
              <a:buFont typeface="Arial"/>
              <a:buChar char="•"/>
            </a:pPr>
            <a:r>
              <a:rPr lang="en-US" dirty="0" smtClean="0"/>
              <a:t>PageRank score  </a:t>
            </a:r>
          </a:p>
          <a:p>
            <a:pPr marL="1428750" lvl="2"/>
            <a:r>
              <a:rPr lang="en-US" dirty="0" smtClean="0"/>
              <a:t>weighted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 descr="Screen Shot 2016-04-25 at 21.3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877770" cy="26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32000"/>
            <a:ext cx="8388588" cy="4094164"/>
          </a:xfrm>
        </p:spPr>
        <p:txBody>
          <a:bodyPr/>
          <a:lstStyle/>
          <a:p>
            <a:r>
              <a:rPr lang="en-US" sz="2000" b="1" dirty="0" smtClean="0"/>
              <a:t>Simple Linear regression.</a:t>
            </a:r>
          </a:p>
          <a:p>
            <a:pPr marL="1028700" lvl="1">
              <a:buFont typeface="Arial"/>
              <a:buChar char="•"/>
            </a:pPr>
            <a:r>
              <a:rPr lang="en-US" dirty="0" smtClean="0"/>
              <a:t>Pearson </a:t>
            </a:r>
          </a:p>
          <a:p>
            <a:pPr marL="1028700" lvl="1">
              <a:buFont typeface="Arial"/>
              <a:buChar char="•"/>
            </a:pPr>
            <a:r>
              <a:rPr lang="en-US" dirty="0" smtClean="0"/>
              <a:t>Ordinary Least Square </a:t>
            </a:r>
          </a:p>
          <a:p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Machine learning Models:</a:t>
            </a:r>
          </a:p>
          <a:p>
            <a:pPr marL="1028700" lvl="1">
              <a:buFont typeface="Arial"/>
              <a:buChar char="•"/>
            </a:pPr>
            <a:r>
              <a:rPr lang="en-US" dirty="0" err="1" smtClean="0"/>
              <a:t>LinearRegression</a:t>
            </a:r>
            <a:endParaRPr lang="en-US" dirty="0" smtClean="0"/>
          </a:p>
          <a:p>
            <a:pPr marL="1028700" lvl="1">
              <a:buFont typeface="Arial"/>
              <a:buChar char="•"/>
            </a:pPr>
            <a:r>
              <a:rPr lang="en-US" dirty="0" err="1" smtClean="0"/>
              <a:t>KNeighborsRegression</a:t>
            </a:r>
            <a:endParaRPr lang="en-US" dirty="0"/>
          </a:p>
          <a:p>
            <a:pPr marL="1028700" lvl="1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 descr="BE101_S_mar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4788024" cy="33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8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Can we identify the make-up of student groups from the analysis of a students digital footprint at university</a:t>
            </a:r>
            <a:r>
              <a:rPr lang="en-US" sz="1600" dirty="0" smtClean="0"/>
              <a:t>? </a:t>
            </a:r>
            <a:r>
              <a:rPr lang="en-US" dirty="0" smtClean="0"/>
              <a:t>Yes – Examining pairwise meetings</a:t>
            </a:r>
            <a:endParaRPr lang="en-US" dirty="0"/>
          </a:p>
          <a:p>
            <a:r>
              <a:rPr lang="en-US" dirty="0"/>
              <a:t> </a:t>
            </a:r>
            <a:endParaRPr lang="en-IE" dirty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A6A6A6"/>
                </a:solidFill>
              </a:rPr>
              <a:t>Does the number of </a:t>
            </a:r>
            <a:r>
              <a:rPr lang="en-US" sz="1600" dirty="0" smtClean="0">
                <a:solidFill>
                  <a:srgbClr val="A6A6A6"/>
                </a:solidFill>
              </a:rPr>
              <a:t>groups, </a:t>
            </a:r>
            <a:r>
              <a:rPr lang="en-US" sz="1600" dirty="0">
                <a:solidFill>
                  <a:srgbClr val="A6A6A6"/>
                </a:solidFill>
              </a:rPr>
              <a:t>a student is a member of, influence the academic performance of the student</a:t>
            </a:r>
            <a:r>
              <a:rPr lang="en-US" sz="1600" dirty="0">
                <a:solidFill>
                  <a:srgbClr val="000000"/>
                </a:solidFill>
              </a:rPr>
              <a:t>?</a:t>
            </a:r>
            <a:r>
              <a:rPr lang="en-US" sz="1600" dirty="0">
                <a:solidFill>
                  <a:srgbClr val="A6A6A6"/>
                </a:solidFill>
              </a:rPr>
              <a:t> </a:t>
            </a:r>
            <a:r>
              <a:rPr lang="en-US" sz="1600" dirty="0" smtClean="0">
                <a:solidFill>
                  <a:srgbClr val="A6A6A6"/>
                </a:solidFill>
              </a:rPr>
              <a:t> </a:t>
            </a:r>
            <a:r>
              <a:rPr lang="en-US" dirty="0" smtClean="0"/>
              <a:t>Not conclusive</a:t>
            </a:r>
            <a:endParaRPr lang="en-US" dirty="0"/>
          </a:p>
          <a:p>
            <a:endParaRPr lang="en-IE" dirty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A6A6A6"/>
                </a:solidFill>
              </a:rPr>
              <a:t>Does the make-up of a group dictate the academic performance of the students in the group</a:t>
            </a:r>
            <a:r>
              <a:rPr lang="en-US" sz="1600" dirty="0" smtClean="0"/>
              <a:t>?  </a:t>
            </a:r>
            <a:r>
              <a:rPr lang="en-US" dirty="0" smtClean="0">
                <a:solidFill>
                  <a:schemeClr val="tx1"/>
                </a:solidFill>
              </a:rPr>
              <a:t>Requires further research </a:t>
            </a:r>
            <a:endParaRPr lang="en-IE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95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500533" cy="936104"/>
          </a:xfrm>
        </p:spPr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5733256"/>
            <a:ext cx="8500533" cy="39290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/>
              <a:t>This project has been funded by Science Foundation Ireland (SFI) under Grant Number SFI/12/RC/2289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1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8100556" cy="428134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Research </a:t>
            </a:r>
            <a:r>
              <a:rPr lang="en-US" sz="2400" dirty="0" smtClean="0"/>
              <a:t>question.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Research Area: </a:t>
            </a:r>
            <a:endParaRPr lang="en-US" sz="2400" dirty="0"/>
          </a:p>
          <a:p>
            <a:pPr lvl="1"/>
            <a:r>
              <a:rPr lang="en-US" sz="2400" dirty="0"/>
              <a:t>Learning </a:t>
            </a:r>
            <a:r>
              <a:rPr lang="en-US" sz="2400" dirty="0" smtClean="0"/>
              <a:t>Analytics</a:t>
            </a:r>
            <a:endParaRPr lang="en-US" sz="2400" dirty="0"/>
          </a:p>
          <a:p>
            <a:pPr lvl="1"/>
            <a:r>
              <a:rPr lang="en-US" sz="2400" dirty="0"/>
              <a:t>Groups</a:t>
            </a:r>
          </a:p>
          <a:p>
            <a:pPr lvl="1"/>
            <a:r>
              <a:rPr lang="en-US" sz="2400" dirty="0"/>
              <a:t>Social Network </a:t>
            </a:r>
            <a:r>
              <a:rPr lang="en-US" sz="2400" dirty="0" smtClean="0"/>
              <a:t>Analysis</a:t>
            </a:r>
          </a:p>
          <a:p>
            <a:pPr marL="457200" lvl="1" indent="0">
              <a:buNone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 Methodology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600" dirty="0" smtClean="0"/>
              <a:t>Conclusions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5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we identify the make-up of student </a:t>
            </a:r>
            <a:r>
              <a:rPr lang="en-US" sz="2400" dirty="0" smtClean="0"/>
              <a:t>social and academic groups </a:t>
            </a:r>
            <a:r>
              <a:rPr lang="en-US" sz="2400" dirty="0"/>
              <a:t>from the analysis of </a:t>
            </a:r>
            <a:r>
              <a:rPr lang="en-US" sz="2400" dirty="0" smtClean="0"/>
              <a:t>a students digital footprint at university?</a:t>
            </a:r>
          </a:p>
          <a:p>
            <a:r>
              <a:rPr lang="en-US" sz="2400" dirty="0" smtClean="0"/>
              <a:t> </a:t>
            </a:r>
            <a:endParaRPr lang="en-IE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Does </a:t>
            </a:r>
            <a:r>
              <a:rPr lang="en-US" sz="2400" dirty="0"/>
              <a:t>the number of groups a student is a member </a:t>
            </a:r>
            <a:r>
              <a:rPr lang="en-US" sz="2400" dirty="0" smtClean="0"/>
              <a:t>of, </a:t>
            </a:r>
            <a:r>
              <a:rPr lang="en-US" sz="2400" dirty="0"/>
              <a:t>influence the academic performance of the student? </a:t>
            </a:r>
            <a:endParaRPr lang="en-US" sz="2400" dirty="0" smtClean="0"/>
          </a:p>
          <a:p>
            <a:endParaRPr lang="en-IE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Does </a:t>
            </a:r>
            <a:r>
              <a:rPr lang="en-US" sz="2400" dirty="0"/>
              <a:t>the make-up of a group dictate the academic performance of the students in the group?</a:t>
            </a:r>
            <a:endParaRPr lang="en-IE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0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“learning </a:t>
            </a:r>
            <a:r>
              <a:rPr lang="en-US" sz="2000" i="1" dirty="0"/>
              <a:t>analytics is about collecting traces that learners leave behind and using those traces to improve learning</a:t>
            </a:r>
            <a:r>
              <a:rPr lang="en-US" sz="2000" dirty="0"/>
              <a:t>” </a:t>
            </a:r>
            <a:r>
              <a:rPr lang="en-US" sz="2000" dirty="0" smtClean="0"/>
              <a:t>(</a:t>
            </a:r>
            <a:r>
              <a:rPr lang="en-US" dirty="0" smtClean="0"/>
              <a:t>Erik </a:t>
            </a:r>
            <a:r>
              <a:rPr lang="en-US" dirty="0"/>
              <a:t>Duval 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Data Sources:</a:t>
            </a:r>
          </a:p>
          <a:p>
            <a:pPr lvl="1">
              <a:buFont typeface="Arial"/>
              <a:buChar char="•"/>
            </a:pPr>
            <a:r>
              <a:rPr lang="en-US" dirty="0"/>
              <a:t>Learning Management </a:t>
            </a:r>
            <a:r>
              <a:rPr lang="en-US" dirty="0" smtClean="0"/>
              <a:t>Systems </a:t>
            </a:r>
            <a:r>
              <a:rPr lang="en-US" sz="1400" dirty="0" smtClean="0"/>
              <a:t>(Moodle/Blackboard/</a:t>
            </a:r>
            <a:r>
              <a:rPr lang="en-US" sz="1400" dirty="0" err="1" smtClean="0"/>
              <a:t>Moocs</a:t>
            </a:r>
            <a:r>
              <a:rPr lang="en-US" sz="14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 of University Assets </a:t>
            </a:r>
            <a:r>
              <a:rPr lang="en-US" sz="1400" dirty="0" smtClean="0"/>
              <a:t>(ICT/Library)</a:t>
            </a:r>
            <a:endParaRPr lang="en-US" sz="1400" dirty="0"/>
          </a:p>
          <a:p>
            <a:pPr lvl="1">
              <a:buFont typeface="Arial"/>
              <a:buChar char="•"/>
            </a:pPr>
            <a:r>
              <a:rPr lang="en-US" dirty="0" err="1" smtClean="0"/>
              <a:t>Eduroam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  <a:endParaRPr lang="en-US" sz="1400" dirty="0"/>
          </a:p>
          <a:p>
            <a:pPr marL="349250" lvl="1" indent="0">
              <a:buNone/>
            </a:pPr>
            <a:endParaRPr lang="en-US" dirty="0"/>
          </a:p>
          <a:p>
            <a:pPr marL="355600" indent="-342900"/>
            <a:r>
              <a:rPr lang="en-US" b="1" dirty="0" smtClean="0"/>
              <a:t>Requirement:</a:t>
            </a:r>
          </a:p>
          <a:p>
            <a:pPr marL="1098550" lvl="1" indent="-342900">
              <a:buFont typeface="Arial"/>
              <a:buChar char="•"/>
            </a:pPr>
            <a:r>
              <a:rPr lang="en-US" dirty="0" smtClean="0"/>
              <a:t>Extracting </a:t>
            </a:r>
            <a:r>
              <a:rPr lang="en-US" dirty="0"/>
              <a:t>value from learning-related </a:t>
            </a:r>
            <a:r>
              <a:rPr lang="en-US" dirty="0" smtClean="0"/>
              <a:t>data.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92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</a:t>
            </a:r>
            <a:r>
              <a:rPr lang="en-US" sz="2000" i="1" dirty="0" smtClean="0"/>
              <a:t>A </a:t>
            </a:r>
            <a:r>
              <a:rPr lang="en-US" sz="2000" i="1" dirty="0"/>
              <a:t>coming together of individuals for a purposeful experience or satisfy some common </a:t>
            </a:r>
            <a:r>
              <a:rPr lang="en-US" sz="2000" i="1" dirty="0" smtClean="0"/>
              <a:t>goal”</a:t>
            </a:r>
            <a:r>
              <a:rPr lang="en-US" sz="2800" dirty="0" smtClean="0"/>
              <a:t>. </a:t>
            </a:r>
            <a:r>
              <a:rPr lang="en-US" sz="1600" dirty="0" smtClean="0"/>
              <a:t>(</a:t>
            </a:r>
            <a:r>
              <a:rPr lang="en-US" sz="1600" dirty="0" err="1" smtClean="0"/>
              <a:t>Jarleth</a:t>
            </a:r>
            <a:r>
              <a:rPr lang="en-US" sz="1600" dirty="0" smtClean="0"/>
              <a:t> Benson</a:t>
            </a:r>
            <a:r>
              <a:rPr lang="en-US" sz="1600" dirty="0"/>
              <a:t> </a:t>
            </a:r>
            <a:r>
              <a:rPr lang="en-US" sz="1600" dirty="0" smtClean="0"/>
              <a:t>2009)</a:t>
            </a:r>
          </a:p>
          <a:p>
            <a:endParaRPr lang="en-US" sz="2400" dirty="0"/>
          </a:p>
          <a:p>
            <a:r>
              <a:rPr lang="en-US" b="1" dirty="0"/>
              <a:t>Exogenous groups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Formal</a:t>
            </a:r>
            <a:r>
              <a:rPr lang="en-US" sz="2400" dirty="0" smtClean="0"/>
              <a:t> - </a:t>
            </a:r>
            <a:r>
              <a:rPr lang="en-US" sz="1600" dirty="0" smtClean="0"/>
              <a:t>Having </a:t>
            </a:r>
            <a:r>
              <a:rPr lang="en-US" sz="1600" dirty="0"/>
              <a:t>an external cause or origin</a:t>
            </a:r>
            <a:r>
              <a:rPr lang="en-US" sz="2400" dirty="0"/>
              <a:t>.</a:t>
            </a:r>
          </a:p>
          <a:p>
            <a:r>
              <a:rPr lang="en-US" b="1" dirty="0" smtClean="0"/>
              <a:t>Endogenous </a:t>
            </a:r>
            <a:r>
              <a:rPr lang="en-US" b="1" dirty="0"/>
              <a:t>groups </a:t>
            </a:r>
            <a:endParaRPr lang="en-US" b="1" dirty="0" smtClean="0"/>
          </a:p>
          <a:p>
            <a:r>
              <a:rPr lang="en-US" sz="2400" dirty="0" smtClean="0"/>
              <a:t>	</a:t>
            </a:r>
            <a:r>
              <a:rPr lang="en-US" sz="2000" dirty="0" smtClean="0"/>
              <a:t>Informal - </a:t>
            </a:r>
            <a:r>
              <a:rPr lang="en-US" sz="1600" dirty="0" smtClean="0"/>
              <a:t>Having </a:t>
            </a:r>
            <a:r>
              <a:rPr lang="en-US" sz="1600" dirty="0"/>
              <a:t>an internal cause or origin</a:t>
            </a:r>
            <a:r>
              <a:rPr lang="en-US" sz="2400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Requirement. </a:t>
            </a:r>
            <a:endParaRPr lang="en-US" b="1" dirty="0"/>
          </a:p>
          <a:p>
            <a:r>
              <a:rPr lang="en-US" dirty="0" smtClean="0"/>
              <a:t>	What groups do students become members of.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73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Network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700808"/>
            <a:ext cx="8500533" cy="4425356"/>
          </a:xfrm>
        </p:spPr>
        <p:txBody>
          <a:bodyPr/>
          <a:lstStyle/>
          <a:p>
            <a:r>
              <a:rPr lang="en-US" sz="2000" i="1" dirty="0" smtClean="0"/>
              <a:t>“to </a:t>
            </a:r>
            <a:r>
              <a:rPr lang="en-US" sz="2000" i="1" dirty="0"/>
              <a:t>identify patterns or regularities of inter-relationships among interacting units</a:t>
            </a:r>
            <a:r>
              <a:rPr lang="en-US" sz="2000" i="1" dirty="0" smtClean="0"/>
              <a:t>.”</a:t>
            </a:r>
            <a:r>
              <a:rPr lang="en-US" sz="2000" i="1" dirty="0"/>
              <a:t> </a:t>
            </a:r>
            <a:r>
              <a:rPr lang="en-US" sz="1600" dirty="0" smtClean="0"/>
              <a:t>(</a:t>
            </a:r>
            <a:r>
              <a:rPr lang="en-GB" sz="1600" dirty="0"/>
              <a:t>Wasserman. </a:t>
            </a:r>
            <a:r>
              <a:rPr lang="en-GB" sz="1600" dirty="0" smtClean="0"/>
              <a:t>2008)</a:t>
            </a:r>
            <a:endParaRPr lang="en-GB" sz="1600" dirty="0"/>
          </a:p>
          <a:p>
            <a:endParaRPr lang="en-US" dirty="0" smtClean="0"/>
          </a:p>
          <a:p>
            <a:r>
              <a:rPr lang="en-US" dirty="0" smtClean="0"/>
              <a:t>													**		**</a:t>
            </a:r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** Dr D Gruber( 2009)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 descr="Screen Shot 2016-04-18 at 12.25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544616" cy="370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4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Data:</a:t>
            </a:r>
          </a:p>
          <a:p>
            <a:pPr marL="457200" lvl="1" indent="0">
              <a:buNone/>
            </a:pPr>
            <a:r>
              <a:rPr lang="en-US" dirty="0"/>
              <a:t>University Population 			12,000 </a:t>
            </a:r>
          </a:p>
          <a:p>
            <a:pPr marL="457200" lvl="1" indent="0">
              <a:buNone/>
            </a:pPr>
            <a:r>
              <a:rPr lang="en-US" dirty="0"/>
              <a:t>Participating Modules 			10</a:t>
            </a:r>
          </a:p>
          <a:p>
            <a:pPr marL="457200" lvl="1" indent="0">
              <a:buNone/>
            </a:pPr>
            <a:r>
              <a:rPr lang="en-US" dirty="0"/>
              <a:t>Participating Students 			2,028</a:t>
            </a:r>
          </a:p>
          <a:p>
            <a:pPr marL="457200" lvl="1" indent="0">
              <a:buNone/>
            </a:pPr>
            <a:r>
              <a:rPr lang="en-US" dirty="0"/>
              <a:t>End of Semester exam results 	1,431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Eduroam</a:t>
            </a:r>
            <a:r>
              <a:rPr lang="en-US" sz="2000" b="1" dirty="0" smtClean="0"/>
              <a:t> </a:t>
            </a:r>
            <a:r>
              <a:rPr lang="en-US" dirty="0"/>
              <a:t>(</a:t>
            </a:r>
            <a:r>
              <a:rPr lang="en-US" b="1" dirty="0"/>
              <a:t>edu</a:t>
            </a:r>
            <a:r>
              <a:rPr lang="en-US" dirty="0"/>
              <a:t>cation </a:t>
            </a:r>
            <a:r>
              <a:rPr lang="en-US" b="1" dirty="0"/>
              <a:t>roam</a:t>
            </a:r>
            <a:r>
              <a:rPr lang="en-US" dirty="0"/>
              <a:t>ing)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Network Access Points points: 780</a:t>
            </a:r>
          </a:p>
          <a:p>
            <a:pPr marL="457200" lvl="1" indent="0">
              <a:buNone/>
            </a:pPr>
            <a:r>
              <a:rPr lang="en-US" dirty="0"/>
              <a:t>Number of “Events” per semester 350m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2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Footprint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dirty="0" smtClean="0"/>
              <a:t>st – Sunday,  17</a:t>
            </a:r>
            <a:r>
              <a:rPr lang="en-GB" baseline="30000" dirty="0" smtClean="0"/>
              <a:t>th</a:t>
            </a:r>
            <a:r>
              <a:rPr lang="en-GB" dirty="0" smtClean="0"/>
              <a:t> - Tuesday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 descr="march 2015_access_reque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848872" cy="442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8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Slice of time -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 descr="meet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540496" cy="44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ight theme FIXED ver 3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>
                <a:lumMod val="65000"/>
                <a:lumOff val="35000"/>
              </a:schemeClr>
            </a:solidFill>
            <a:latin typeface="Ubuntu Light" panose="020B03040306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Insight theme FIXED ver 3.1</Template>
  <TotalTime>9721</TotalTime>
  <Words>902</Words>
  <Application>Microsoft Macintosh PowerPoint</Application>
  <PresentationFormat>On-screen Show (4:3)</PresentationFormat>
  <Paragraphs>193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Insight theme FIXED ver 3.1</vt:lpstr>
      <vt:lpstr>Using Data Analytics to Predict Peer-Group Effects on Student Exam Results</vt:lpstr>
      <vt:lpstr>Agenda</vt:lpstr>
      <vt:lpstr>Research Questions</vt:lpstr>
      <vt:lpstr>Learning Analytics</vt:lpstr>
      <vt:lpstr>Groups:</vt:lpstr>
      <vt:lpstr>Social Network Analysis</vt:lpstr>
      <vt:lpstr>Data Set</vt:lpstr>
      <vt:lpstr>Digital Footprint</vt:lpstr>
      <vt:lpstr>Slice of time - Location</vt:lpstr>
      <vt:lpstr>Methodology</vt:lpstr>
      <vt:lpstr>PowerPoint Presentation</vt:lpstr>
      <vt:lpstr>Analysis:</vt:lpstr>
      <vt:lpstr>Analysis:</vt:lpstr>
      <vt:lpstr>Conclusions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briwal</dc:creator>
  <cp:lastModifiedBy>Philip Scanlon</cp:lastModifiedBy>
  <cp:revision>76</cp:revision>
  <dcterms:created xsi:type="dcterms:W3CDTF">2015-04-20T12:28:37Z</dcterms:created>
  <dcterms:modified xsi:type="dcterms:W3CDTF">2016-04-28T12:41:39Z</dcterms:modified>
</cp:coreProperties>
</file>